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75" r:id="rId4"/>
    <p:sldId id="277" r:id="rId5"/>
    <p:sldId id="27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EBB5A-E3D6-4803-908D-034343EE892C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0F367-3AE7-4BCC-9BFB-6BD4DB489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431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8F9C-E791-4D84-9056-68F47D617C89}" type="datetime1">
              <a:rPr lang="hr-HR" smtClean="0"/>
              <a:t>24.4.2018.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60E-E3BA-4543-A737-139ECC5983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B263-2B38-4114-9FB7-0C24A25EF67C}" type="datetime1">
              <a:rPr lang="hr-HR" smtClean="0"/>
              <a:t>24.4.2018.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60E-E3BA-4543-A737-139ECC5983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8E3D-311D-4448-B8FD-F3472A6BED1A}" type="datetime1">
              <a:rPr lang="hr-HR" smtClean="0"/>
              <a:t>24.4.2018.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60E-E3BA-4543-A737-139ECC5983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CA17-3DD9-49D9-842A-0004E9A15FE8}" type="datetime1">
              <a:rPr lang="hr-HR" smtClean="0"/>
              <a:t>24.4.2018.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60E-E3BA-4543-A737-139ECC5983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B80C-91A3-4D4F-BADE-3B67FD126408}" type="datetime1">
              <a:rPr lang="hr-HR" smtClean="0"/>
              <a:t>24.4.2018.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60E-E3BA-4543-A737-139ECC5983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C866-7A95-454B-B8EF-EEAB1953CE47}" type="datetime1">
              <a:rPr lang="hr-HR" smtClean="0"/>
              <a:t>24.4.2018.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60E-E3BA-4543-A737-139ECC5983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F855-5ECF-4298-A4B6-E09CEFE865AE}" type="datetime1">
              <a:rPr lang="hr-HR" smtClean="0"/>
              <a:t>24.4.2018.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60E-E3BA-4543-A737-139ECC5983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87F5-45DD-4F31-9C2E-7BAD7D68B1C2}" type="datetime1">
              <a:rPr lang="hr-HR" smtClean="0"/>
              <a:t>24.4.2018.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60E-E3BA-4543-A737-139ECC5983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1194-741A-46FB-B844-E76989696812}" type="datetime1">
              <a:rPr lang="hr-HR" smtClean="0"/>
              <a:t>24.4.2018.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60E-E3BA-4543-A737-139ECC5983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9B0A-4787-4FC7-A44C-F5F0BF187E39}" type="datetime1">
              <a:rPr lang="hr-HR" smtClean="0"/>
              <a:t>24.4.2018.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60E-E3BA-4543-A737-139ECC5983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E35E-704F-462B-80EC-C2D2F158F87A}" type="datetime1">
              <a:rPr lang="hr-HR" smtClean="0"/>
              <a:t>24.4.2018.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60E-E3BA-4543-A737-139ECC5983C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B1A25-7E60-4DD7-8A12-6F07CBA53AD3}" type="datetime1">
              <a:rPr lang="hr-HR" smtClean="0"/>
              <a:t>24.4.2018.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Upute za izradu herbara u šestom razredu_Marta Goričan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D60E-E3BA-4543-A737-139ECC5983C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1224819-F1DC-43B1-99BB-D61DD11ED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r="1175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616465" y="2277613"/>
            <a:ext cx="3527535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0248" y="5123793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016515" y="3231931"/>
            <a:ext cx="2889031" cy="1834056"/>
          </a:xfrm>
        </p:spPr>
        <p:txBody>
          <a:bodyPr>
            <a:normAutofit/>
          </a:bodyPr>
          <a:lstStyle/>
          <a:p>
            <a:r>
              <a:rPr lang="hr-HR" sz="6000" dirty="0"/>
              <a:t>Herbar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37182" y="5242675"/>
            <a:ext cx="3247697" cy="683284"/>
          </a:xfrm>
        </p:spPr>
        <p:txBody>
          <a:bodyPr>
            <a:normAutofit lnSpcReduction="10000"/>
          </a:bodyPr>
          <a:lstStyle/>
          <a:p>
            <a:r>
              <a:rPr lang="hr-HR" sz="4000" b="1" dirty="0"/>
              <a:t>6. razred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EC27B51-DA38-4116-B9CA-614CB5FF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Crvena djetelina</a:t>
            </a:r>
          </a:p>
        </p:txBody>
      </p:sp>
      <p:pic>
        <p:nvPicPr>
          <p:cNvPr id="28674" name="Picture 2" descr="http://chestofbooks.com/flora-plants/weeds/Fodder-Pasture-Plants/images/Plate-18-RED-CLOVER-TriFolium-pratens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2093" y="1340768"/>
            <a:ext cx="3312368" cy="4968552"/>
          </a:xfrm>
          <a:prstGeom prst="rect">
            <a:avLst/>
          </a:prstGeom>
          <a:noFill/>
        </p:spPr>
      </p:pic>
      <p:pic>
        <p:nvPicPr>
          <p:cNvPr id="28676" name="Picture 4" descr="http://e-vestnik.bg/imgs/bilki_eniovden2008/Chervena_detel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740898" cy="3816424"/>
          </a:xfrm>
          <a:prstGeom prst="rect">
            <a:avLst/>
          </a:prstGeom>
          <a:noFill/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9C4ABBE-CC6D-4948-9FF0-E97DBDFE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Bijela djetelina</a:t>
            </a:r>
          </a:p>
        </p:txBody>
      </p:sp>
      <p:pic>
        <p:nvPicPr>
          <p:cNvPr id="27650" name="Picture 2" descr="http://www.val-znanje.com/images/stories/ljekovitobilje/146-bijela-djetel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5350378" cy="4464496"/>
          </a:xfrm>
          <a:prstGeom prst="rect">
            <a:avLst/>
          </a:prstGeom>
          <a:noFill/>
        </p:spPr>
      </p:pic>
      <p:pic>
        <p:nvPicPr>
          <p:cNvPr id="27652" name="Picture 4" descr="http://upload.wikimedia.org/wikipedia/commons/8/8d/79_Trifolium_repens_L.jpg"/>
          <p:cNvPicPr>
            <a:picLocks noChangeAspect="1" noChangeArrowheads="1"/>
          </p:cNvPicPr>
          <p:nvPr/>
        </p:nvPicPr>
        <p:blipFill>
          <a:blip r:embed="rId3" cstate="print"/>
          <a:srcRect l="7922" t="16883" r="8896" b="9091"/>
          <a:stretch>
            <a:fillRect/>
          </a:stretch>
        </p:blipFill>
        <p:spPr bwMode="auto">
          <a:xfrm>
            <a:off x="5652120" y="1844824"/>
            <a:ext cx="3240360" cy="4397631"/>
          </a:xfrm>
          <a:prstGeom prst="rect">
            <a:avLst/>
          </a:prstGeom>
          <a:noFill/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3E58563-1C8F-4B48-B990-3E72981B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Ljulj </a:t>
            </a:r>
          </a:p>
        </p:txBody>
      </p:sp>
      <p:pic>
        <p:nvPicPr>
          <p:cNvPr id="26626" name="Picture 2" descr="http://www.ikbks.com/arhiva/images/engleski_ljulj.jpg"/>
          <p:cNvPicPr>
            <a:picLocks noChangeAspect="1" noChangeArrowheads="1"/>
          </p:cNvPicPr>
          <p:nvPr/>
        </p:nvPicPr>
        <p:blipFill>
          <a:blip r:embed="rId2" cstate="print"/>
          <a:srcRect l="33490"/>
          <a:stretch>
            <a:fillRect/>
          </a:stretch>
        </p:blipFill>
        <p:spPr bwMode="auto">
          <a:xfrm>
            <a:off x="395536" y="1412776"/>
            <a:ext cx="4576108" cy="2808312"/>
          </a:xfrm>
          <a:prstGeom prst="rect">
            <a:avLst/>
          </a:prstGeom>
          <a:noFill/>
        </p:spPr>
      </p:pic>
      <p:pic>
        <p:nvPicPr>
          <p:cNvPr id="26630" name="Picture 6" descr="http://upload.wikimedia.org/wikipedia/commons/thumb/8/88/Illustration_Lolium_temulentum0.jpg/250px-Illustration_Lolium_temulentum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20688"/>
            <a:ext cx="3677185" cy="6074711"/>
          </a:xfrm>
          <a:prstGeom prst="rect">
            <a:avLst/>
          </a:prstGeom>
          <a:noFill/>
        </p:spPr>
      </p:pic>
      <p:pic>
        <p:nvPicPr>
          <p:cNvPr id="26632" name="Picture 8" descr="http://www.bionet-skola.com/w/images/thumb/c/c8/Stefan-biljka332.jpg/300px-Stefan-biljka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365104"/>
            <a:ext cx="2857500" cy="2143125"/>
          </a:xfrm>
          <a:prstGeom prst="rect">
            <a:avLst/>
          </a:prstGeom>
          <a:noFill/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6373F16-F3B5-4AF9-87B6-0536EB417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Preslica </a:t>
            </a:r>
          </a:p>
        </p:txBody>
      </p:sp>
      <p:pic>
        <p:nvPicPr>
          <p:cNvPr id="25602" name="Picture 2" descr="http://i196.photobucket.com/albums/aa106/ivanastipiclah/presl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92696"/>
            <a:ext cx="3208824" cy="5984023"/>
          </a:xfrm>
          <a:prstGeom prst="rect">
            <a:avLst/>
          </a:prstGeom>
          <a:noFill/>
        </p:spPr>
      </p:pic>
      <p:pic>
        <p:nvPicPr>
          <p:cNvPr id="25604" name="Picture 4" descr="http://1.bp.blogspot.com/_ExeLq38hgR8/TEAh_lI86jI/AAAAAAAACVY/2IbEpoErxYc/s1600/Preslica+(Rastvi%C4%87)+%C4%8Caj+Za+Bubre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4227475" cy="5400600"/>
          </a:xfrm>
          <a:prstGeom prst="rect">
            <a:avLst/>
          </a:prstGeom>
          <a:noFill/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D0EF4E3-74B5-4B92-AEED-C17CF448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Ovsenica</a:t>
            </a:r>
            <a:r>
              <a:rPr lang="hr-HR" dirty="0"/>
              <a:t> </a:t>
            </a:r>
            <a:r>
              <a:rPr lang="hr-HR" dirty="0" err="1"/>
              <a:t>pahovka</a:t>
            </a:r>
            <a:endParaRPr lang="hr-HR" dirty="0"/>
          </a:p>
        </p:txBody>
      </p:sp>
      <p:pic>
        <p:nvPicPr>
          <p:cNvPr id="24578" name="Picture 2" descr="http://chestofbooks.com/flora-plants/weeds/Fodder-Pasture-Plants/images/TALL-OAT-GRASS-Arrbenatherum-elatius-L-Beau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304087" cy="5472608"/>
          </a:xfrm>
          <a:prstGeom prst="rect">
            <a:avLst/>
          </a:prstGeom>
          <a:noFill/>
        </p:spPr>
      </p:pic>
      <p:pic>
        <p:nvPicPr>
          <p:cNvPr id="24580" name="Picture 4" descr="http://www.uni-graz.at/walter.obermayer/plants-of-styria/images/arrhenatherum-elatius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789446" cy="5184576"/>
          </a:xfrm>
          <a:prstGeom prst="rect">
            <a:avLst/>
          </a:prstGeom>
          <a:noFill/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59AC358-983C-42B6-8957-ACCC128E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Klupčasta oštrica</a:t>
            </a:r>
          </a:p>
        </p:txBody>
      </p:sp>
      <p:pic>
        <p:nvPicPr>
          <p:cNvPr id="23554" name="Picture 2" descr="http://chestofbooks.com/flora-plants/weeds/Fodder-Pasture-Plants/images/Plate-8-ORCHARD-GRASS-OR-COCKSFOOT-Dactylis-glomerata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68760"/>
            <a:ext cx="3528392" cy="5398441"/>
          </a:xfrm>
          <a:prstGeom prst="rect">
            <a:avLst/>
          </a:prstGeom>
          <a:noFill/>
        </p:spPr>
      </p:pic>
      <p:pic>
        <p:nvPicPr>
          <p:cNvPr id="23556" name="Picture 4" descr="http://luirig.altervista.org/cpm/albums/bot-046/dactylis-glomerata-subsp-hispanica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67748" cy="1944216"/>
          </a:xfrm>
          <a:prstGeom prst="rect">
            <a:avLst/>
          </a:prstGeom>
          <a:noFill/>
        </p:spPr>
      </p:pic>
      <p:pic>
        <p:nvPicPr>
          <p:cNvPr id="23560" name="Picture 8" descr="http://www.british-wild-flowers.co.uk/00%20Graham%20Calow/Dactylis-glomerat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060848"/>
            <a:ext cx="3816424" cy="4579709"/>
          </a:xfrm>
          <a:prstGeom prst="rect">
            <a:avLst/>
          </a:prstGeom>
          <a:noFill/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BB9C8FD-B416-4A7E-997F-4A801FB3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Rusomača</a:t>
            </a:r>
            <a:r>
              <a:rPr lang="hr-HR" dirty="0"/>
              <a:t> </a:t>
            </a:r>
          </a:p>
        </p:txBody>
      </p:sp>
      <p:pic>
        <p:nvPicPr>
          <p:cNvPr id="22530" name="Picture 2" descr="http://www.e-ljekarna.net/sl-bi-rusoma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96752"/>
            <a:ext cx="3528392" cy="5469008"/>
          </a:xfrm>
          <a:prstGeom prst="rect">
            <a:avLst/>
          </a:prstGeom>
          <a:noFill/>
        </p:spPr>
      </p:pic>
      <p:pic>
        <p:nvPicPr>
          <p:cNvPr id="22532" name="Picture 4" descr="http://altertv.org/tv/media/k2/items/cache/f66da0157e88ccf3deb2fbdbfc220fe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5400600" cy="3960440"/>
          </a:xfrm>
          <a:prstGeom prst="rect">
            <a:avLst/>
          </a:prstGeom>
          <a:noFill/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B79ECC8-E5C2-4522-9A43-56843F77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Mak </a:t>
            </a:r>
          </a:p>
        </p:txBody>
      </p:sp>
      <p:pic>
        <p:nvPicPr>
          <p:cNvPr id="21506" name="Picture 2" descr="http://www.narodnilijek.com/web/wp-content/uploads/Mak-divlji.gif"/>
          <p:cNvPicPr>
            <a:picLocks noChangeAspect="1" noChangeArrowheads="1"/>
          </p:cNvPicPr>
          <p:nvPr/>
        </p:nvPicPr>
        <p:blipFill>
          <a:blip r:embed="rId2" cstate="print"/>
          <a:srcRect l="3516" t="1172" r="10922" b="1546"/>
          <a:stretch>
            <a:fillRect/>
          </a:stretch>
        </p:blipFill>
        <p:spPr bwMode="auto">
          <a:xfrm>
            <a:off x="4860032" y="1628800"/>
            <a:ext cx="4053270" cy="4608512"/>
          </a:xfrm>
          <a:prstGeom prst="rect">
            <a:avLst/>
          </a:prstGeom>
          <a:noFill/>
        </p:spPr>
      </p:pic>
      <p:pic>
        <p:nvPicPr>
          <p:cNvPr id="21510" name="Picture 6" descr="http://www.ljekovite-biljke.com/samonikle%20biljke/mak%20polj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76650"/>
            <a:ext cx="4772025" cy="3181350"/>
          </a:xfrm>
          <a:prstGeom prst="rect">
            <a:avLst/>
          </a:prstGeom>
          <a:noFill/>
        </p:spPr>
      </p:pic>
      <p:pic>
        <p:nvPicPr>
          <p:cNvPr id="21512" name="Picture 8" descr="http://s6.mojalbum.com/17375026_17407268_18196557/rozice/mak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3131840" cy="2348880"/>
          </a:xfrm>
          <a:prstGeom prst="rect">
            <a:avLst/>
          </a:prstGeom>
          <a:noFill/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1B6D788-7D8D-471E-A687-628A7DE0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Livadna kadulja</a:t>
            </a:r>
          </a:p>
        </p:txBody>
      </p:sp>
      <p:pic>
        <p:nvPicPr>
          <p:cNvPr id="20482" name="Picture 2" descr="http://www.val-znanje.com/images/stories/ljekovitobilje/132-kadulj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29408"/>
            <a:ext cx="3345099" cy="5328592"/>
          </a:xfrm>
          <a:prstGeom prst="rect">
            <a:avLst/>
          </a:prstGeom>
          <a:noFill/>
        </p:spPr>
      </p:pic>
      <p:pic>
        <p:nvPicPr>
          <p:cNvPr id="20484" name="Picture 4" descr="http://www.actaplantarum.org/floraitaliae/download/file.php?id=717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996952"/>
            <a:ext cx="5148064" cy="3861048"/>
          </a:xfrm>
          <a:prstGeom prst="rect">
            <a:avLst/>
          </a:prstGeom>
          <a:noFill/>
        </p:spPr>
      </p:pic>
      <p:pic>
        <p:nvPicPr>
          <p:cNvPr id="20486" name="Picture 6" descr="http://www.bvo.zadweb.biz.hr/images/Biljke/livadna%20kadulja/livadna%20kadulja%20-%20detalj%20cv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2016224" cy="2688299"/>
          </a:xfrm>
          <a:prstGeom prst="rect">
            <a:avLst/>
          </a:prstGeom>
          <a:noFill/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7A39253-3483-41B9-97AE-DF377AB44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Repak</a:t>
            </a:r>
            <a:r>
              <a:rPr lang="hr-HR" dirty="0"/>
              <a:t> </a:t>
            </a:r>
          </a:p>
        </p:txBody>
      </p:sp>
      <p:pic>
        <p:nvPicPr>
          <p:cNvPr id="19458" name="Picture 2" descr="http://upload.wikimedia.org/wikipedia/commons/1/1d/Illustration_Alopecurus_pratensi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80728"/>
            <a:ext cx="3092313" cy="5112568"/>
          </a:xfrm>
          <a:prstGeom prst="rect">
            <a:avLst/>
          </a:prstGeom>
          <a:noFill/>
        </p:spPr>
      </p:pic>
      <p:pic>
        <p:nvPicPr>
          <p:cNvPr id="7" name="Picture 6" descr="http://www.malag.aes.oregonstate.edu/wildflowers/images/10_Meadow_foxtail_Alopecurus_pratensisBurnsOR24Jun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4680120" cy="3120080"/>
          </a:xfrm>
          <a:prstGeom prst="rect">
            <a:avLst/>
          </a:prstGeom>
          <a:noFill/>
        </p:spPr>
      </p:pic>
      <p:pic>
        <p:nvPicPr>
          <p:cNvPr id="19464" name="Picture 8" descr="http://newfs.s3.amazonaws.com/taxon-images-1000s1000/Poaceae/alopecurus-pratensis-in-gmittelhauser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2430270" cy="3240360"/>
          </a:xfrm>
          <a:prstGeom prst="rect">
            <a:avLst/>
          </a:prstGeom>
          <a:noFill/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2431228-81F2-467B-B667-57CF8D80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39B100-4687-4B40-A353-F57702810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omic Sans MS" panose="030F0702030302020204" pitchFamily="66" charset="0"/>
              </a:rPr>
              <a:t>Zadatak</a:t>
            </a:r>
            <a:r>
              <a:rPr lang="hr-HR" dirty="0"/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C81815-DF19-413E-8FA6-99E9EE74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dirty="0">
                <a:latin typeface="Comic Sans MS" panose="030F0702030302020204" pitchFamily="66" charset="0"/>
              </a:rPr>
              <a:t>Izradi svoju zbirku biljaka (herbar). Pomoć se nalazi u udžbeniku prirode na stranici 76. i na internetu.</a:t>
            </a:r>
          </a:p>
          <a:p>
            <a:pPr marL="0" indent="0" algn="just">
              <a:buNone/>
            </a:pPr>
            <a:r>
              <a:rPr lang="hr-HR" sz="2400" dirty="0">
                <a:latin typeface="Comic Sans MS" panose="030F0702030302020204" pitchFamily="66" charset="0"/>
              </a:rPr>
              <a:t>U prezentaciji se nalazi više biljaka od kojih proizvoljno izaberi 20 vrsta, sakupi ih, sprešaj i spremi u svoj herbar!</a:t>
            </a:r>
          </a:p>
          <a:p>
            <a:pPr marL="0" indent="0" algn="just">
              <a:buNone/>
            </a:pPr>
            <a:r>
              <a:rPr lang="hr-HR" sz="2400" dirty="0">
                <a:latin typeface="Comic Sans MS" panose="030F0702030302020204" pitchFamily="66" charset="0"/>
              </a:rPr>
              <a:t>Rok za predaju: 	6.a: 29.5.2018.</a:t>
            </a:r>
          </a:p>
          <a:p>
            <a:pPr marL="0" indent="0" algn="just">
              <a:buNone/>
            </a:pPr>
            <a:r>
              <a:rPr lang="hr-HR" sz="2400" dirty="0">
                <a:latin typeface="Comic Sans MS" panose="030F0702030302020204" pitchFamily="66" charset="0"/>
              </a:rPr>
              <a:t>			6.b: 31.5.2018.</a:t>
            </a:r>
          </a:p>
          <a:p>
            <a:pPr marL="0" indent="0" algn="just">
              <a:buNone/>
            </a:pPr>
            <a:endParaRPr lang="hr-HR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hr-HR" sz="2400" b="1" dirty="0">
                <a:latin typeface="Comic Sans MS" panose="030F0702030302020204" pitchFamily="66" charset="0"/>
              </a:rPr>
              <a:t>Već danas kreni sa sakupljanjem biljaka, jer treba ti 10 – 14 dana da ti se biljke do kraja posuše u novinskom papiru!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397BEE3-3424-4542-B46D-C6CEBC36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9358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narodnilijek.com/web/wp-content/uploads/stolisnik.gif"/>
          <p:cNvPicPr>
            <a:picLocks noChangeAspect="1" noChangeArrowheads="1"/>
          </p:cNvPicPr>
          <p:nvPr/>
        </p:nvPicPr>
        <p:blipFill>
          <a:blip r:embed="rId2" cstate="print"/>
          <a:srcRect l="13713" t="2244" r="17594" b="2642"/>
          <a:stretch>
            <a:fillRect/>
          </a:stretch>
        </p:blipFill>
        <p:spPr bwMode="auto">
          <a:xfrm>
            <a:off x="5364088" y="1700808"/>
            <a:ext cx="3536393" cy="4896544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Stolisnik </a:t>
            </a:r>
          </a:p>
        </p:txBody>
      </p:sp>
      <p:pic>
        <p:nvPicPr>
          <p:cNvPr id="18436" name="Picture 4" descr="http://www.val-znanje.com/images/stories/ljekovitobilje/1-stolis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5796136" cy="4093522"/>
          </a:xfrm>
          <a:prstGeom prst="rect">
            <a:avLst/>
          </a:prstGeom>
          <a:noFill/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928D178-C171-4727-B0AB-23ACB798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Mišji ječam</a:t>
            </a:r>
          </a:p>
        </p:txBody>
      </p:sp>
      <p:pic>
        <p:nvPicPr>
          <p:cNvPr id="17410" name="Picture 2" descr="http://2.bp.blogspot.com/_Ry3a3RhaOdE/S-1aAuSEShI/AAAAAAAAFD8/YRI5hr-55hc/s1600/Hordeum+muri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6336704" cy="4752528"/>
          </a:xfrm>
          <a:prstGeom prst="rect">
            <a:avLst/>
          </a:prstGeom>
          <a:noFill/>
        </p:spPr>
      </p:pic>
      <p:pic>
        <p:nvPicPr>
          <p:cNvPr id="17412" name="Picture 4" descr="http://vrt-bj.hr/images/katalog/jecam-r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2248929" cy="5472608"/>
          </a:xfrm>
          <a:prstGeom prst="rect">
            <a:avLst/>
          </a:prstGeom>
          <a:noFill/>
        </p:spPr>
      </p:pic>
      <p:sp>
        <p:nvSpPr>
          <p:cNvPr id="5" name="Množenje 4"/>
          <p:cNvSpPr/>
          <p:nvPr/>
        </p:nvSpPr>
        <p:spPr>
          <a:xfrm>
            <a:off x="0" y="1097360"/>
            <a:ext cx="2627784" cy="57606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9C453A1-BF61-4AB9-86C4-1E6DCE79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Žabnjak ljutić</a:t>
            </a:r>
          </a:p>
        </p:txBody>
      </p:sp>
      <p:pic>
        <p:nvPicPr>
          <p:cNvPr id="16386" name="Picture 2" descr="http://s2.pticica.com/foto/0000335784_l_0_hv1mdd.jpg"/>
          <p:cNvPicPr>
            <a:picLocks noChangeAspect="1" noChangeArrowheads="1"/>
          </p:cNvPicPr>
          <p:nvPr/>
        </p:nvPicPr>
        <p:blipFill>
          <a:blip r:embed="rId2" cstate="print"/>
          <a:srcRect t="14583"/>
          <a:stretch>
            <a:fillRect/>
          </a:stretch>
        </p:blipFill>
        <p:spPr bwMode="auto">
          <a:xfrm>
            <a:off x="0" y="1196752"/>
            <a:ext cx="4631670" cy="2952328"/>
          </a:xfrm>
          <a:prstGeom prst="rect">
            <a:avLst/>
          </a:prstGeom>
          <a:noFill/>
        </p:spPr>
      </p:pic>
      <p:pic>
        <p:nvPicPr>
          <p:cNvPr id="16388" name="Picture 4" descr="http://www.bvo.zadweb.biz.hr/images/Biljke/zabnjak%20ljutic/zabnjak%20ljutic%20-%20gru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250" y="3284984"/>
            <a:ext cx="4770750" cy="3573016"/>
          </a:xfrm>
          <a:prstGeom prst="rect">
            <a:avLst/>
          </a:prstGeom>
          <a:noFill/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3480652-DFD4-426C-8C14-9BD133FA0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Kamilica </a:t>
            </a:r>
          </a:p>
        </p:txBody>
      </p:sp>
      <p:pic>
        <p:nvPicPr>
          <p:cNvPr id="15362" name="Picture 2" descr="http://www.narodnilijek.com/web/wp-content/uploads/Kamilica.gif"/>
          <p:cNvPicPr>
            <a:picLocks noChangeAspect="1" noChangeArrowheads="1"/>
          </p:cNvPicPr>
          <p:nvPr/>
        </p:nvPicPr>
        <p:blipFill>
          <a:blip r:embed="rId2" cstate="print"/>
          <a:srcRect l="19403" t="1493" r="8955" b="2985"/>
          <a:stretch>
            <a:fillRect/>
          </a:stretch>
        </p:blipFill>
        <p:spPr bwMode="auto">
          <a:xfrm>
            <a:off x="4788024" y="1196752"/>
            <a:ext cx="4068452" cy="5424603"/>
          </a:xfrm>
          <a:prstGeom prst="rect">
            <a:avLst/>
          </a:prstGeom>
          <a:noFill/>
        </p:spPr>
      </p:pic>
      <p:pic>
        <p:nvPicPr>
          <p:cNvPr id="15364" name="Picture 4" descr="http://www.agroklub.com/upload/slike/kamilica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261656" cy="2841104"/>
          </a:xfrm>
          <a:prstGeom prst="rect">
            <a:avLst/>
          </a:prstGeom>
          <a:noFill/>
        </p:spPr>
      </p:pic>
      <p:pic>
        <p:nvPicPr>
          <p:cNvPr id="15366" name="Picture 6" descr="http://www.mojezdravlje.ba/slike/novosti/AAA%20MOJE%20ZDRAVLJE/MOJA%20APOTEKA/kamil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4229100" cy="2190750"/>
          </a:xfrm>
          <a:prstGeom prst="rect">
            <a:avLst/>
          </a:prstGeom>
          <a:noFill/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EF0B016-E6CA-41A8-A7BB-8A974831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E1B6B57-2DD4-42DA-85D4-FE57D9B17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r="1473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5659667-3C20-4196-A78B-B44550F4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875"/>
            <a:ext cx="7886700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Kontinentalna listopadna šuma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A95EA4F-E790-4052-A958-4FE59B9A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4437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443846-1F44-43B3-845F-40F50305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Popis biljaka: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EFB806-8378-42BF-B20B-90725218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/>
              <a:t>Lijeska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Divlja ruža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Divlja kupina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Hrast kitnjak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Običan grab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Pitomi kesten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Bukva</a:t>
            </a:r>
          </a:p>
          <a:p>
            <a:pPr marL="0" indent="0">
              <a:buNone/>
            </a:pPr>
            <a:r>
              <a:rPr lang="hr-HR" dirty="0"/>
              <a:t>8. Divlja jagoda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00FEAAF-9F87-49AB-8666-07FFBE4C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279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24BBE54C-AE49-4E71-A2BF-B72118085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3898A68-E4B5-4DA1-B539-E4C5080A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640080"/>
            <a:ext cx="2064265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err="1">
                <a:solidFill>
                  <a:srgbClr val="FFFFFF"/>
                </a:solidFill>
              </a:rPr>
              <a:t>Livada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zervirano mjesto podnožja 9">
            <a:extLst>
              <a:ext uri="{FF2B5EF4-FFF2-40B4-BE49-F238E27FC236}">
                <a16:creationId xmlns:a16="http://schemas.microsoft.com/office/drawing/2014/main" id="{4892D612-60EF-4784-A2B1-8C01B430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40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Maslačak </a:t>
            </a:r>
          </a:p>
        </p:txBody>
      </p:sp>
      <p:pic>
        <p:nvPicPr>
          <p:cNvPr id="1026" name="Picture 2" descr="http://www.priroda-leci-sve.com/slike/maslac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910338"/>
            <a:ext cx="2555776" cy="2947662"/>
          </a:xfrm>
          <a:prstGeom prst="rect">
            <a:avLst/>
          </a:prstGeom>
          <a:noFill/>
        </p:spPr>
      </p:pic>
      <p:pic>
        <p:nvPicPr>
          <p:cNvPr id="1028" name="Picture 4" descr="http://oblizeki.com/wp-content/uploads/2011/03/maslacak_04maslacakdoljeBB-e1300813550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6596730" cy="4848598"/>
          </a:xfrm>
          <a:prstGeom prst="rect">
            <a:avLst/>
          </a:prstGeom>
          <a:noFill/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487B258-2981-4C5A-A8F1-33866B73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Tratinčica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08920"/>
            <a:ext cx="3309937" cy="3744913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31746" name="Picture 2" descr="http://s2.pticica.com/foto/0001386216_s_0_xhd1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5040560" cy="4878289"/>
          </a:xfrm>
          <a:prstGeom prst="rect">
            <a:avLst/>
          </a:prstGeom>
          <a:noFill/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05EBD12-558B-4EB6-A949-9F2B5DE1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Trputac </a:t>
            </a:r>
          </a:p>
        </p:txBody>
      </p:sp>
      <p:pic>
        <p:nvPicPr>
          <p:cNvPr id="3" name="Picture 7" descr="J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340768"/>
            <a:ext cx="2123728" cy="2905741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30722" name="Picture 2" descr="http://www.ljekovito-bilje.com.hr/images/162Sirokolisni-trput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5076056" cy="3807042"/>
          </a:xfrm>
          <a:prstGeom prst="rect">
            <a:avLst/>
          </a:prstGeom>
          <a:noFill/>
        </p:spPr>
      </p:pic>
      <p:pic>
        <p:nvPicPr>
          <p:cNvPr id="30724" name="Picture 4" descr="http://www.gazdarica.com/site/slike_zdravlje/trput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3895" y="4653136"/>
            <a:ext cx="3720593" cy="1983483"/>
          </a:xfrm>
          <a:prstGeom prst="rect">
            <a:avLst/>
          </a:prstGeom>
          <a:noFill/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9066C1E-181E-4F8C-87DB-BACD7167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Slak </a:t>
            </a:r>
          </a:p>
        </p:txBody>
      </p:sp>
      <p:pic>
        <p:nvPicPr>
          <p:cNvPr id="29700" name="Picture 4" descr="http://www.enciklopedija.hr/Ilustracije/HE10_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048644" cy="4586516"/>
          </a:xfrm>
          <a:prstGeom prst="rect">
            <a:avLst/>
          </a:prstGeom>
          <a:noFill/>
        </p:spPr>
      </p:pic>
      <p:pic>
        <p:nvPicPr>
          <p:cNvPr id="29702" name="Picture 6" descr="http://s2.pticica.com/foto/0001418306_l_0_8xks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9895"/>
            <a:ext cx="5508104" cy="5508105"/>
          </a:xfrm>
          <a:prstGeom prst="rect">
            <a:avLst/>
          </a:prstGeom>
          <a:noFill/>
        </p:spPr>
      </p:pic>
      <p:pic>
        <p:nvPicPr>
          <p:cNvPr id="29704" name="Picture 8" descr="http://i49.tinypic.com/x51kd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869160"/>
            <a:ext cx="2651786" cy="1988840"/>
          </a:xfrm>
          <a:prstGeom prst="rect">
            <a:avLst/>
          </a:prstGeom>
          <a:noFill/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DB2BB00-B93C-4E3A-BE59-4163501D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Upute za izradu herbara u šestom razredu_Marta Goričan</a:t>
            </a:r>
            <a:endParaRPr lang="hr-H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332</Words>
  <Application>Microsoft Office PowerPoint</Application>
  <PresentationFormat>Prikaz na zaslonu (4:3)</PresentationFormat>
  <Paragraphs>61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Comic Sans MS</vt:lpstr>
      <vt:lpstr>Office tema</vt:lpstr>
      <vt:lpstr>Herbar</vt:lpstr>
      <vt:lpstr>Zadatak:</vt:lpstr>
      <vt:lpstr>Kontinentalna listopadna šuma</vt:lpstr>
      <vt:lpstr>Popis biljaka: </vt:lpstr>
      <vt:lpstr>Livada </vt:lpstr>
      <vt:lpstr>Maslačak </vt:lpstr>
      <vt:lpstr>Tratinčica </vt:lpstr>
      <vt:lpstr>Trputac </vt:lpstr>
      <vt:lpstr>Slak </vt:lpstr>
      <vt:lpstr>Crvena djetelina</vt:lpstr>
      <vt:lpstr>Bijela djetelina</vt:lpstr>
      <vt:lpstr>Ljulj </vt:lpstr>
      <vt:lpstr>Preslica </vt:lpstr>
      <vt:lpstr>Ovsenica pahovka</vt:lpstr>
      <vt:lpstr>Klupčasta oštrica</vt:lpstr>
      <vt:lpstr>Rusomača </vt:lpstr>
      <vt:lpstr>Mak </vt:lpstr>
      <vt:lpstr>Livadna kadulja</vt:lpstr>
      <vt:lpstr>Repak </vt:lpstr>
      <vt:lpstr>Stolisnik </vt:lpstr>
      <vt:lpstr>Mišji ječam</vt:lpstr>
      <vt:lpstr>Žabnjak ljutić</vt:lpstr>
      <vt:lpstr>Kamilica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BILJKE ZA HERBARIJ</dc:title>
  <dc:creator>Jaca</dc:creator>
  <cp:lastModifiedBy>Marta Goričan</cp:lastModifiedBy>
  <cp:revision>12</cp:revision>
  <dcterms:created xsi:type="dcterms:W3CDTF">2014-05-03T12:27:14Z</dcterms:created>
  <dcterms:modified xsi:type="dcterms:W3CDTF">2018-04-24T19:17:22Z</dcterms:modified>
</cp:coreProperties>
</file>